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Slab" pitchFamily="2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9"/>
  </p:normalViewPr>
  <p:slideViewPr>
    <p:cSldViewPr snapToGrid="0">
      <p:cViewPr varScale="1">
        <p:scale>
          <a:sx n="85" d="100"/>
          <a:sy n="85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bg>
      <p:bgPr>
        <a:solidFill>
          <a:srgbClr val="000000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bg>
      <p:bgPr>
        <a:solidFill>
          <a:srgbClr val="000000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bg>
      <p:bgPr>
        <a:solidFill>
          <a:srgbClr val="000000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6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License Plate Detection System</a:t>
            </a:r>
            <a:endParaRPr sz="4450" b="0" i="0" u="none" strike="noStrike" cap="none"/>
          </a:p>
        </p:txBody>
      </p:sp>
      <p:sp>
        <p:nvSpPr>
          <p:cNvPr id="57" name="Google Shape;57;p16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Computer vision system to detect license plates from dashcam videos.</a:t>
            </a:r>
            <a:endParaRPr sz="1750" b="0" i="0" u="none" strike="noStrike" cap="none"/>
          </a:p>
        </p:txBody>
      </p:sp>
      <p:sp>
        <p:nvSpPr>
          <p:cNvPr id="58" name="Google Shape;58;p16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Dominique McBride</a:t>
            </a:r>
            <a:endParaRPr sz="1750" b="0" i="0" u="none" strike="noStrike" cap="none"/>
          </a:p>
        </p:txBody>
      </p:sp>
      <p:sp>
        <p:nvSpPr>
          <p:cNvPr id="59" name="Google Shape;59;p16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Regis University, Practicum II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/>
          <p:nvPr/>
        </p:nvSpPr>
        <p:spPr>
          <a:xfrm>
            <a:off x="793790" y="749022"/>
            <a:ext cx="7975997" cy="63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000"/>
              <a:buFont typeface="Roboto Slab"/>
              <a:buNone/>
            </a:pPr>
            <a:r>
              <a:rPr lang="en-US" sz="40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Mid Range Performance (20-25ft)</a:t>
            </a:r>
            <a:endParaRPr sz="4000" b="0" i="0" u="none" strike="noStrike" cap="none"/>
          </a:p>
        </p:txBody>
      </p:sp>
      <p:sp>
        <p:nvSpPr>
          <p:cNvPr id="212" name="Google Shape;212;p25"/>
          <p:cNvSpPr/>
          <p:nvPr/>
        </p:nvSpPr>
        <p:spPr>
          <a:xfrm>
            <a:off x="793790" y="1795224"/>
            <a:ext cx="13042821" cy="3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Crucial for typical driving scenarios, urban environments</a:t>
            </a:r>
            <a:endParaRPr sz="1600" b="0" i="0" u="none" strike="noStrike" cap="none"/>
          </a:p>
        </p:txBody>
      </p:sp>
      <p:pic>
        <p:nvPicPr>
          <p:cNvPr id="213" name="Google Shape;213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2581037"/>
            <a:ext cx="4159448" cy="415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>
            <a:off x="793790" y="6970038"/>
            <a:ext cx="6272451" cy="3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20ft: Good confidence, clear identification</a:t>
            </a:r>
            <a:endParaRPr sz="1600" b="0" i="0" u="none" strike="noStrike" cap="none"/>
          </a:p>
        </p:txBody>
      </p:sp>
      <p:pic>
        <p:nvPicPr>
          <p:cNvPr id="215" name="Google Shape;215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1780" y="2581037"/>
            <a:ext cx="4159448" cy="415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/>
          <p:nvPr/>
        </p:nvSpPr>
        <p:spPr>
          <a:xfrm>
            <a:off x="7571780" y="6970038"/>
            <a:ext cx="6272451" cy="32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25ft: Noticeable confidence decrease, still accurate</a:t>
            </a:r>
            <a:endParaRPr sz="1600" b="0" i="0" u="none" strike="noStrike" cap="non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/>
          <p:nvPr/>
        </p:nvSpPr>
        <p:spPr>
          <a:xfrm>
            <a:off x="6280190" y="199596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Long Range Performance (30ft+)</a:t>
            </a:r>
            <a:endParaRPr sz="4450" b="0" i="0" u="none" strike="noStrike" cap="none"/>
          </a:p>
        </p:txBody>
      </p:sp>
      <p:pic>
        <p:nvPicPr>
          <p:cNvPr id="224" name="Google Shape;224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0" y="4008834"/>
            <a:ext cx="368498" cy="45851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/>
          <p:nvPr/>
        </p:nvSpPr>
        <p:spPr>
          <a:xfrm>
            <a:off x="6280190" y="47224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30 Feet Detection</a:t>
            </a:r>
            <a:endParaRPr sz="2200" b="0" i="0" u="none" strike="noStrike" cap="none"/>
          </a:p>
        </p:txBody>
      </p:sp>
      <p:sp>
        <p:nvSpPr>
          <p:cNvPr id="226" name="Google Shape;226;p26"/>
          <p:cNvSpPr/>
          <p:nvPr/>
        </p:nvSpPr>
        <p:spPr>
          <a:xfrm>
            <a:off x="6280190" y="5303639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Lower confidence but functional detection</a:t>
            </a:r>
            <a:endParaRPr sz="1750" b="0" i="0" u="none" strike="noStrike" cap="none"/>
          </a:p>
        </p:txBody>
      </p:sp>
      <p:pic>
        <p:nvPicPr>
          <p:cNvPr id="227" name="Google Shape;227;p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42721" y="4008834"/>
            <a:ext cx="368498" cy="45851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>
            <a:off x="10342721" y="47224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Beyond 30 Feet</a:t>
            </a:r>
            <a:endParaRPr sz="2200" b="0" i="0" u="none" strike="noStrike" cap="none"/>
          </a:p>
        </p:txBody>
      </p:sp>
      <p:sp>
        <p:nvSpPr>
          <p:cNvPr id="229" name="Google Shape;229;p26"/>
          <p:cNvSpPr/>
          <p:nvPr/>
        </p:nvSpPr>
        <p:spPr>
          <a:xfrm>
            <a:off x="10342721" y="5303639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Operational limit, significantly reduced reliability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/>
          <p:nvPr/>
        </p:nvSpPr>
        <p:spPr>
          <a:xfrm>
            <a:off x="793790" y="942023"/>
            <a:ext cx="841724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Distance Performance Analysis</a:t>
            </a:r>
            <a:endParaRPr sz="4450" b="0" i="0" u="none" strike="noStrike" cap="none"/>
          </a:p>
        </p:txBody>
      </p:sp>
      <p:sp>
        <p:nvSpPr>
          <p:cNvPr id="236" name="Google Shape;236;p27"/>
          <p:cNvSpPr/>
          <p:nvPr/>
        </p:nvSpPr>
        <p:spPr>
          <a:xfrm>
            <a:off x="1857256" y="26431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Close Range (10-15ft)</a:t>
            </a:r>
            <a:endParaRPr sz="2200" b="0" i="0" u="none" strike="noStrike" cap="none"/>
          </a:p>
        </p:txBody>
      </p:sp>
      <p:sp>
        <p:nvSpPr>
          <p:cNvPr id="237" name="Google Shape;237;p27"/>
          <p:cNvSpPr/>
          <p:nvPr/>
        </p:nvSpPr>
        <p:spPr>
          <a:xfrm>
            <a:off x="793790" y="3133606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Excellent detection with high confidence scores at close distances</a:t>
            </a:r>
            <a:endParaRPr sz="1750" b="0" i="0" u="none" strike="noStrike" cap="none"/>
          </a:p>
        </p:txBody>
      </p:sp>
      <p:pic>
        <p:nvPicPr>
          <p:cNvPr id="238" name="Google Shape;238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2104430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/>
          <p:nvPr/>
        </p:nvSpPr>
        <p:spPr>
          <a:xfrm>
            <a:off x="6015633" y="3044904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Roboto Slab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650" b="0" i="0" u="none" strike="noStrike" cap="none"/>
          </a:p>
        </p:txBody>
      </p:sp>
      <p:sp>
        <p:nvSpPr>
          <p:cNvPr id="240" name="Google Shape;240;p27"/>
          <p:cNvSpPr/>
          <p:nvPr/>
        </p:nvSpPr>
        <p:spPr>
          <a:xfrm>
            <a:off x="9937790" y="2461736"/>
            <a:ext cx="3228261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Medium Range (20-25ft)</a:t>
            </a:r>
            <a:endParaRPr sz="2200" b="0" i="0" u="none" strike="noStrike" cap="none"/>
          </a:p>
        </p:txBody>
      </p:sp>
      <p:sp>
        <p:nvSpPr>
          <p:cNvPr id="241" name="Google Shape;241;p27"/>
          <p:cNvSpPr/>
          <p:nvPr/>
        </p:nvSpPr>
        <p:spPr>
          <a:xfrm>
            <a:off x="9937790" y="2952155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Good performance with slightly reduced confidence as distance increases</a:t>
            </a:r>
            <a:endParaRPr sz="1750" b="0" i="0" u="none" strike="noStrike" cap="none"/>
          </a:p>
        </p:txBody>
      </p:sp>
      <p:pic>
        <p:nvPicPr>
          <p:cNvPr id="242" name="Google Shape;242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2653" y="2104430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/>
          <p:nvPr/>
        </p:nvSpPr>
        <p:spPr>
          <a:xfrm>
            <a:off x="8275201" y="3044904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Roboto Slab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650" b="0" i="0" u="none" strike="noStrike" cap="none"/>
          </a:p>
        </p:txBody>
      </p:sp>
      <p:sp>
        <p:nvSpPr>
          <p:cNvPr id="244" name="Google Shape;244;p27"/>
          <p:cNvSpPr/>
          <p:nvPr/>
        </p:nvSpPr>
        <p:spPr>
          <a:xfrm>
            <a:off x="9937790" y="50957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Long Range (30ft+)</a:t>
            </a:r>
            <a:endParaRPr sz="2200" b="0" i="0" u="none" strike="noStrike" cap="none"/>
          </a:p>
        </p:txBody>
      </p:sp>
      <p:sp>
        <p:nvSpPr>
          <p:cNvPr id="245" name="Google Shape;245;p27"/>
          <p:cNvSpPr/>
          <p:nvPr/>
        </p:nvSpPr>
        <p:spPr>
          <a:xfrm>
            <a:off x="9937790" y="5586174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Detection capability diminishes at extended distances</a:t>
            </a:r>
            <a:endParaRPr sz="1750" b="0" i="0" u="none" strike="noStrike" cap="none"/>
          </a:p>
        </p:txBody>
      </p:sp>
      <p:pic>
        <p:nvPicPr>
          <p:cNvPr id="246" name="Google Shape;246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2104430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/>
          <p:nvPr/>
        </p:nvSpPr>
        <p:spPr>
          <a:xfrm>
            <a:off x="8275201" y="5304473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Roboto Slab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650" b="0" i="0" u="none" strike="noStrike" cap="none"/>
          </a:p>
        </p:txBody>
      </p:sp>
      <p:sp>
        <p:nvSpPr>
          <p:cNvPr id="248" name="Google Shape;248;p27"/>
          <p:cNvSpPr/>
          <p:nvPr/>
        </p:nvSpPr>
        <p:spPr>
          <a:xfrm>
            <a:off x="1857256" y="509575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Motion Factors</a:t>
            </a:r>
            <a:endParaRPr sz="2200" b="0" i="0" u="none" strike="noStrike" cap="none"/>
          </a:p>
        </p:txBody>
      </p:sp>
      <p:sp>
        <p:nvSpPr>
          <p:cNvPr id="249" name="Google Shape;249;p27"/>
          <p:cNvSpPr/>
          <p:nvPr/>
        </p:nvSpPr>
        <p:spPr>
          <a:xfrm>
            <a:off x="793790" y="5586174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Performance affected by motion blur at higher speeds and distances</a:t>
            </a:r>
            <a:endParaRPr sz="1750" b="0" i="0" u="none" strike="noStrike" cap="none"/>
          </a:p>
        </p:txBody>
      </p:sp>
      <p:pic>
        <p:nvPicPr>
          <p:cNvPr id="250" name="Google Shape;250;p2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2653" y="2104430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/>
          <p:nvPr/>
        </p:nvSpPr>
        <p:spPr>
          <a:xfrm>
            <a:off x="6015633" y="5304473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Roboto Slab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650" b="0" i="0" u="none" strike="noStrike" cap="none"/>
          </a:p>
        </p:txBody>
      </p:sp>
      <p:sp>
        <p:nvSpPr>
          <p:cNvPr id="252" name="Google Shape;252;p2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YOLOv8 model performs optimally at distances under 25 feet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/>
          <p:nvPr/>
        </p:nvSpPr>
        <p:spPr>
          <a:xfrm>
            <a:off x="793790" y="1625560"/>
            <a:ext cx="6807398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Summary and Next Steps</a:t>
            </a:r>
            <a:endParaRPr sz="4450" b="0" i="0" u="none" strike="noStrike" cap="none"/>
          </a:p>
        </p:txBody>
      </p:sp>
      <p:sp>
        <p:nvSpPr>
          <p:cNvPr id="259" name="Google Shape;259;p28"/>
          <p:cNvSpPr/>
          <p:nvPr/>
        </p:nvSpPr>
        <p:spPr>
          <a:xfrm>
            <a:off x="793790" y="2901315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650"/>
              <a:buFont typeface="Roboto Slab"/>
              <a:buNone/>
            </a:pPr>
            <a:r>
              <a:rPr lang="en-US" sz="26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Custom Dataset</a:t>
            </a:r>
            <a:endParaRPr sz="2650" b="0" i="0" u="none" strike="noStrike" cap="none"/>
          </a:p>
        </p:txBody>
      </p:sp>
      <p:sp>
        <p:nvSpPr>
          <p:cNvPr id="260" name="Google Shape;260;p28"/>
          <p:cNvSpPr/>
          <p:nvPr/>
        </p:nvSpPr>
        <p:spPr>
          <a:xfrm>
            <a:off x="793790" y="355342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Created and manually labeled 2,163 frames.</a:t>
            </a:r>
            <a:endParaRPr sz="1750" b="0" i="0" u="none" strike="noStrike" cap="none"/>
          </a:p>
        </p:txBody>
      </p:sp>
      <p:sp>
        <p:nvSpPr>
          <p:cNvPr id="261" name="Google Shape;261;p28"/>
          <p:cNvSpPr/>
          <p:nvPr/>
        </p:nvSpPr>
        <p:spPr>
          <a:xfrm>
            <a:off x="793790" y="4143137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650"/>
              <a:buFont typeface="Roboto Slab"/>
              <a:buNone/>
            </a:pPr>
            <a:r>
              <a:rPr lang="en-US" sz="26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Model Training</a:t>
            </a:r>
            <a:endParaRPr sz="2650" b="0" i="0" u="none" strike="noStrike" cap="none"/>
          </a:p>
        </p:txBody>
      </p:sp>
      <p:sp>
        <p:nvSpPr>
          <p:cNvPr id="262" name="Google Shape;262;p28"/>
          <p:cNvSpPr/>
          <p:nvPr/>
        </p:nvSpPr>
        <p:spPr>
          <a:xfrm>
            <a:off x="793790" y="479524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Compared YOLOv8 and YOLOv11 models.</a:t>
            </a:r>
            <a:endParaRPr sz="1750" b="0" i="0" u="none" strike="noStrike" cap="none"/>
          </a:p>
        </p:txBody>
      </p:sp>
      <p:sp>
        <p:nvSpPr>
          <p:cNvPr id="263" name="Google Shape;263;p28"/>
          <p:cNvSpPr/>
          <p:nvPr/>
        </p:nvSpPr>
        <p:spPr>
          <a:xfrm>
            <a:off x="793790" y="5384959"/>
            <a:ext cx="3677364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650"/>
              <a:buFont typeface="Roboto Slab"/>
              <a:buNone/>
            </a:pPr>
            <a:r>
              <a:rPr lang="en-US" sz="26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Detection Performance</a:t>
            </a:r>
            <a:endParaRPr sz="2650" b="0" i="0" u="none" strike="noStrike" cap="none"/>
          </a:p>
        </p:txBody>
      </p:sp>
      <p:sp>
        <p:nvSpPr>
          <p:cNvPr id="264" name="Google Shape;264;p28"/>
          <p:cNvSpPr/>
          <p:nvPr/>
        </p:nvSpPr>
        <p:spPr>
          <a:xfrm>
            <a:off x="793790" y="603706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Effective detection up to 25 feet; challenges beyond.</a:t>
            </a:r>
            <a:endParaRPr sz="1750" b="0" i="0" u="none" strike="noStrike" cap="none"/>
          </a:p>
        </p:txBody>
      </p:sp>
      <p:sp>
        <p:nvSpPr>
          <p:cNvPr id="265" name="Google Shape;265;p28"/>
          <p:cNvSpPr/>
          <p:nvPr/>
        </p:nvSpPr>
        <p:spPr>
          <a:xfrm>
            <a:off x="7599521" y="2901315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650"/>
              <a:buFont typeface="Roboto Slab"/>
              <a:buNone/>
            </a:pPr>
            <a:r>
              <a:rPr lang="en-US" sz="26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Future Work</a:t>
            </a:r>
            <a:endParaRPr sz="2650" b="0" i="0" u="none" strike="noStrike" cap="none"/>
          </a:p>
        </p:txBody>
      </p:sp>
      <p:sp>
        <p:nvSpPr>
          <p:cNvPr id="266" name="Google Shape;266;p28"/>
          <p:cNvSpPr/>
          <p:nvPr/>
        </p:nvSpPr>
        <p:spPr>
          <a:xfrm>
            <a:off x="7599521" y="355342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Expand dataset with more image types</a:t>
            </a:r>
            <a:endParaRPr sz="1750" b="0" i="0" u="none" strike="noStrike" cap="none"/>
          </a:p>
        </p:txBody>
      </p:sp>
      <p:sp>
        <p:nvSpPr>
          <p:cNvPr id="267" name="Google Shape;267;p28"/>
          <p:cNvSpPr/>
          <p:nvPr/>
        </p:nvSpPr>
        <p:spPr>
          <a:xfrm>
            <a:off x="7599521" y="399561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Improve detection at longer distances and motion blur</a:t>
            </a:r>
            <a:endParaRPr sz="1750" b="0" i="0" u="none" strike="noStrike" cap="none"/>
          </a:p>
        </p:txBody>
      </p:sp>
      <p:sp>
        <p:nvSpPr>
          <p:cNvPr id="268" name="Google Shape;268;p28"/>
          <p:cNvSpPr/>
          <p:nvPr/>
        </p:nvSpPr>
        <p:spPr>
          <a:xfrm>
            <a:off x="7599521" y="443781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Incorporate OCR to read plates</a:t>
            </a:r>
            <a:endParaRPr sz="1750" b="0" i="0" u="none" strike="noStrike" cap="none"/>
          </a:p>
        </p:txBody>
      </p:sp>
      <p:sp>
        <p:nvSpPr>
          <p:cNvPr id="269" name="Google Shape;269;p28"/>
          <p:cNvSpPr/>
          <p:nvPr/>
        </p:nvSpPr>
        <p:spPr>
          <a:xfrm>
            <a:off x="7599521" y="4880015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Evaluate performance on Yolov8L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/>
          <p:nvPr/>
        </p:nvSpPr>
        <p:spPr>
          <a:xfrm>
            <a:off x="6280190" y="129682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Project Scope</a:t>
            </a:r>
            <a:endParaRPr sz="4450" b="0" i="0" u="none" strike="noStrike" cap="none"/>
          </a:p>
        </p:txBody>
      </p:sp>
      <p:sp>
        <p:nvSpPr>
          <p:cNvPr id="67" name="Google Shape;67;p17"/>
          <p:cNvSpPr/>
          <p:nvPr/>
        </p:nvSpPr>
        <p:spPr>
          <a:xfrm>
            <a:off x="6280190" y="2685931"/>
            <a:ext cx="3608070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7"/>
          <p:cNvSpPr/>
          <p:nvPr/>
        </p:nvSpPr>
        <p:spPr>
          <a:xfrm>
            <a:off x="6280190" y="32529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Create Dataset</a:t>
            </a:r>
            <a:endParaRPr sz="2200" b="0" i="0" u="none" strike="noStrike" cap="none"/>
          </a:p>
        </p:txBody>
      </p:sp>
      <p:sp>
        <p:nvSpPr>
          <p:cNvPr id="69" name="Google Shape;69;p17"/>
          <p:cNvSpPr/>
          <p:nvPr/>
        </p:nvSpPr>
        <p:spPr>
          <a:xfrm>
            <a:off x="6280190" y="3743325"/>
            <a:ext cx="360807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Record video in different driving scenarios</a:t>
            </a:r>
            <a:endParaRPr sz="1750" b="0" i="0" u="none" strike="noStrike" cap="none"/>
          </a:p>
        </p:txBody>
      </p:sp>
      <p:sp>
        <p:nvSpPr>
          <p:cNvPr id="70" name="Google Shape;70;p17"/>
          <p:cNvSpPr/>
          <p:nvPr/>
        </p:nvSpPr>
        <p:spPr>
          <a:xfrm>
            <a:off x="10228421" y="2345769"/>
            <a:ext cx="3608189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10228421" y="29127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Extract Frames</a:t>
            </a:r>
            <a:endParaRPr sz="2200" b="0" i="0" u="none" strike="noStrike" cap="none"/>
          </a:p>
        </p:txBody>
      </p:sp>
      <p:sp>
        <p:nvSpPr>
          <p:cNvPr id="72" name="Google Shape;72;p17"/>
          <p:cNvSpPr/>
          <p:nvPr/>
        </p:nvSpPr>
        <p:spPr>
          <a:xfrm>
            <a:off x="10228421" y="3403163"/>
            <a:ext cx="360818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Process video into individual frames</a:t>
            </a:r>
            <a:endParaRPr sz="1750" b="0" i="0" u="none" strike="noStrike" cap="none"/>
          </a:p>
        </p:txBody>
      </p:sp>
      <p:sp>
        <p:nvSpPr>
          <p:cNvPr id="73" name="Google Shape;73;p17"/>
          <p:cNvSpPr/>
          <p:nvPr/>
        </p:nvSpPr>
        <p:spPr>
          <a:xfrm>
            <a:off x="6280190" y="5149453"/>
            <a:ext cx="3608070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6280190" y="57164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Annotate Images</a:t>
            </a:r>
            <a:endParaRPr sz="2200" b="0" i="0" u="none" strike="noStrike" cap="none"/>
          </a:p>
        </p:txBody>
      </p:sp>
      <p:sp>
        <p:nvSpPr>
          <p:cNvPr id="75" name="Google Shape;75;p17"/>
          <p:cNvSpPr/>
          <p:nvPr/>
        </p:nvSpPr>
        <p:spPr>
          <a:xfrm>
            <a:off x="6280190" y="6206847"/>
            <a:ext cx="360807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Label license plates in extracted frames</a:t>
            </a:r>
            <a:endParaRPr sz="1750" b="0" i="0" u="none" strike="noStrike" cap="none"/>
          </a:p>
        </p:txBody>
      </p:sp>
      <p:sp>
        <p:nvSpPr>
          <p:cNvPr id="76" name="Google Shape;76;p17"/>
          <p:cNvSpPr/>
          <p:nvPr/>
        </p:nvSpPr>
        <p:spPr>
          <a:xfrm>
            <a:off x="10228421" y="4809292"/>
            <a:ext cx="3608189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10228421" y="53762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Train Model</a:t>
            </a:r>
            <a:endParaRPr sz="2200" b="0" i="0" u="none" strike="noStrike" cap="none"/>
          </a:p>
        </p:txBody>
      </p:sp>
      <p:sp>
        <p:nvSpPr>
          <p:cNvPr id="78" name="Google Shape;78;p17"/>
          <p:cNvSpPr/>
          <p:nvPr/>
        </p:nvSpPr>
        <p:spPr>
          <a:xfrm>
            <a:off x="10228421" y="5866686"/>
            <a:ext cx="360818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Develop and optimize YOLO detection model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/>
          <p:nvPr/>
        </p:nvSpPr>
        <p:spPr>
          <a:xfrm>
            <a:off x="6280190" y="1631752"/>
            <a:ext cx="679573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Data Collection Scenarios</a:t>
            </a:r>
            <a:endParaRPr sz="4450" b="0" i="0" u="none" strike="noStrike" cap="none"/>
          </a:p>
        </p:txBody>
      </p:sp>
      <p:sp>
        <p:nvSpPr>
          <p:cNvPr id="86" name="Google Shape;86;p18"/>
          <p:cNvSpPr/>
          <p:nvPr/>
        </p:nvSpPr>
        <p:spPr>
          <a:xfrm>
            <a:off x="6280190" y="2680692"/>
            <a:ext cx="7556421" cy="3917156"/>
          </a:xfrm>
          <a:prstGeom prst="roundRect">
            <a:avLst>
              <a:gd name="adj" fmla="val 869"/>
            </a:avLst>
          </a:prstGeom>
          <a:noFill/>
          <a:ln w="9525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8"/>
          <p:cNvSpPr/>
          <p:nvPr/>
        </p:nvSpPr>
        <p:spPr>
          <a:xfrm>
            <a:off x="6287810" y="2688312"/>
            <a:ext cx="75411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6514624" y="2832021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Scenario</a:t>
            </a:r>
            <a:endParaRPr sz="1750" b="0" i="0" u="none" strike="noStrike" cap="none"/>
          </a:p>
        </p:txBody>
      </p:sp>
      <p:sp>
        <p:nvSpPr>
          <p:cNvPr id="89" name="Google Shape;89;p18"/>
          <p:cNvSpPr/>
          <p:nvPr/>
        </p:nvSpPr>
        <p:spPr>
          <a:xfrm>
            <a:off x="10289024" y="2832021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Details</a:t>
            </a:r>
            <a:endParaRPr sz="1750" b="0" i="0" u="none" strike="noStrike" cap="none"/>
          </a:p>
        </p:txBody>
      </p:sp>
      <p:sp>
        <p:nvSpPr>
          <p:cNvPr id="90" name="Google Shape;90;p18"/>
          <p:cNvSpPr/>
          <p:nvPr/>
        </p:nvSpPr>
        <p:spPr>
          <a:xfrm>
            <a:off x="6287810" y="3338632"/>
            <a:ext cx="75411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6514624" y="3482340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Parking Lot</a:t>
            </a:r>
            <a:endParaRPr sz="1750" b="0" i="0" u="none" strike="noStrike" cap="none"/>
          </a:p>
        </p:txBody>
      </p:sp>
      <p:sp>
        <p:nvSpPr>
          <p:cNvPr id="92" name="Google Shape;92;p18"/>
          <p:cNvSpPr/>
          <p:nvPr/>
        </p:nvSpPr>
        <p:spPr>
          <a:xfrm>
            <a:off x="10289024" y="3482340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Stationary vehicles, clear plates</a:t>
            </a:r>
            <a:endParaRPr sz="1750" b="0" i="0" u="none" strike="noStrike" cap="none"/>
          </a:p>
        </p:txBody>
      </p:sp>
      <p:sp>
        <p:nvSpPr>
          <p:cNvPr id="93" name="Google Shape;93;p18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6514624" y="4132659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Neighborhood</a:t>
            </a:r>
            <a:endParaRPr sz="1750" b="0" i="0" u="none" strike="noStrike" cap="none"/>
          </a:p>
        </p:txBody>
      </p:sp>
      <p:sp>
        <p:nvSpPr>
          <p:cNvPr id="95" name="Google Shape;95;p18"/>
          <p:cNvSpPr/>
          <p:nvPr/>
        </p:nvSpPr>
        <p:spPr>
          <a:xfrm>
            <a:off x="10289024" y="4132659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Slow traffic, stop signs</a:t>
            </a:r>
            <a:endParaRPr sz="1750" b="0" i="0" u="none" strike="noStrike" cap="none"/>
          </a:p>
        </p:txBody>
      </p:sp>
      <p:sp>
        <p:nvSpPr>
          <p:cNvPr id="96" name="Google Shape;96;p18"/>
          <p:cNvSpPr/>
          <p:nvPr/>
        </p:nvSpPr>
        <p:spPr>
          <a:xfrm>
            <a:off x="6287810" y="4639270"/>
            <a:ext cx="75411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6514624" y="4782979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Intersections</a:t>
            </a:r>
            <a:endParaRPr sz="1750" b="0" i="0" u="none" strike="noStrike" cap="none"/>
          </a:p>
        </p:txBody>
      </p:sp>
      <p:sp>
        <p:nvSpPr>
          <p:cNvPr id="98" name="Google Shape;98;p18"/>
          <p:cNvSpPr/>
          <p:nvPr/>
        </p:nvSpPr>
        <p:spPr>
          <a:xfrm>
            <a:off x="10289024" y="4782979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Vehicles in close proximity</a:t>
            </a:r>
            <a:endParaRPr sz="1750" b="0" i="0" u="none" strike="noStrike" cap="none"/>
          </a:p>
        </p:txBody>
      </p:sp>
      <p:sp>
        <p:nvSpPr>
          <p:cNvPr id="99" name="Google Shape;99;p18"/>
          <p:cNvSpPr/>
          <p:nvPr/>
        </p:nvSpPr>
        <p:spPr>
          <a:xfrm>
            <a:off x="6287810" y="5289590"/>
            <a:ext cx="75411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514624" y="5433298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Rush Hour Highway</a:t>
            </a:r>
            <a:endParaRPr sz="1750" b="0" i="0" u="none" strike="noStrike" cap="none"/>
          </a:p>
        </p:txBody>
      </p:sp>
      <p:sp>
        <p:nvSpPr>
          <p:cNvPr id="101" name="Google Shape;101;p18"/>
          <p:cNvSpPr/>
          <p:nvPr/>
        </p:nvSpPr>
        <p:spPr>
          <a:xfrm>
            <a:off x="10289024" y="5433298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Dense traffic patterns</a:t>
            </a:r>
            <a:endParaRPr sz="1750" b="0" i="0" u="none" strike="noStrike" cap="none"/>
          </a:p>
        </p:txBody>
      </p:sp>
      <p:sp>
        <p:nvSpPr>
          <p:cNvPr id="102" name="Google Shape;102;p18"/>
          <p:cNvSpPr/>
          <p:nvPr/>
        </p:nvSpPr>
        <p:spPr>
          <a:xfrm>
            <a:off x="6287810" y="5939909"/>
            <a:ext cx="7541181" cy="65031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514624" y="6083618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High-Speed (70mph)</a:t>
            </a:r>
            <a:endParaRPr sz="1750" b="0" i="0" u="none" strike="noStrike" cap="none"/>
          </a:p>
        </p:txBody>
      </p:sp>
      <p:sp>
        <p:nvSpPr>
          <p:cNvPr id="104" name="Google Shape;104;p18"/>
          <p:cNvSpPr/>
          <p:nvPr/>
        </p:nvSpPr>
        <p:spPr>
          <a:xfrm>
            <a:off x="10289024" y="6083618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Motion blur challenges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49" y="385200"/>
            <a:ext cx="14433701" cy="18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775930" y="2623780"/>
            <a:ext cx="4988123" cy="62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900"/>
              <a:buFont typeface="Roboto Slab"/>
              <a:buNone/>
            </a:pPr>
            <a:r>
              <a:rPr lang="en-US" sz="39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Frame Extraction</a:t>
            </a:r>
            <a:endParaRPr sz="3900" b="0" i="0" u="none" strike="noStrike" cap="none"/>
          </a:p>
        </p:txBody>
      </p:sp>
      <p:sp>
        <p:nvSpPr>
          <p:cNvPr id="112" name="Google Shape;112;p19"/>
          <p:cNvSpPr/>
          <p:nvPr/>
        </p:nvSpPr>
        <p:spPr>
          <a:xfrm>
            <a:off x="775930" y="3646170"/>
            <a:ext cx="6389608" cy="65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150"/>
              <a:buFont typeface="Roboto Slab"/>
              <a:buNone/>
            </a:pPr>
            <a:r>
              <a:rPr lang="en-US" sz="51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29.99</a:t>
            </a:r>
            <a:endParaRPr sz="5150" b="0" i="0" u="none" strike="noStrike" cap="none"/>
          </a:p>
        </p:txBody>
      </p:sp>
      <p:sp>
        <p:nvSpPr>
          <p:cNvPr id="113" name="Google Shape;113;p19"/>
          <p:cNvSpPr/>
          <p:nvPr/>
        </p:nvSpPr>
        <p:spPr>
          <a:xfrm>
            <a:off x="2723674" y="4553783"/>
            <a:ext cx="2494002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50"/>
              <a:buFont typeface="Roboto Slab"/>
              <a:buNone/>
            </a:pPr>
            <a:r>
              <a:rPr lang="en-US" sz="19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FPS</a:t>
            </a:r>
            <a:endParaRPr sz="1950" b="0" i="0" u="none" strike="noStrike" cap="none"/>
          </a:p>
        </p:txBody>
      </p:sp>
      <p:sp>
        <p:nvSpPr>
          <p:cNvPr id="114" name="Google Shape;114;p19"/>
          <p:cNvSpPr/>
          <p:nvPr/>
        </p:nvSpPr>
        <p:spPr>
          <a:xfrm>
            <a:off x="775930" y="4985147"/>
            <a:ext cx="6389608" cy="31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Frames per second in source video</a:t>
            </a:r>
            <a:endParaRPr sz="1550" b="0" i="0" u="none" strike="noStrike" cap="none"/>
          </a:p>
        </p:txBody>
      </p:sp>
      <p:sp>
        <p:nvSpPr>
          <p:cNvPr id="115" name="Google Shape;115;p19"/>
          <p:cNvSpPr/>
          <p:nvPr/>
        </p:nvSpPr>
        <p:spPr>
          <a:xfrm>
            <a:off x="7464743" y="3646170"/>
            <a:ext cx="6389727" cy="65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150"/>
              <a:buFont typeface="Roboto Slab"/>
              <a:buNone/>
            </a:pPr>
            <a:r>
              <a:rPr lang="en-US" sz="51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21,630</a:t>
            </a:r>
            <a:endParaRPr sz="5150" b="0" i="0" u="none" strike="noStrike" cap="none"/>
          </a:p>
        </p:txBody>
      </p:sp>
      <p:sp>
        <p:nvSpPr>
          <p:cNvPr id="116" name="Google Shape;116;p19"/>
          <p:cNvSpPr/>
          <p:nvPr/>
        </p:nvSpPr>
        <p:spPr>
          <a:xfrm>
            <a:off x="9412605" y="4553783"/>
            <a:ext cx="2494002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50"/>
              <a:buFont typeface="Roboto Slab"/>
              <a:buNone/>
            </a:pPr>
            <a:r>
              <a:rPr lang="en-US" sz="19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Total Frames</a:t>
            </a:r>
            <a:endParaRPr sz="1950" b="0" i="0" u="none" strike="noStrike" cap="none"/>
          </a:p>
        </p:txBody>
      </p:sp>
      <p:sp>
        <p:nvSpPr>
          <p:cNvPr id="117" name="Google Shape;117;p19"/>
          <p:cNvSpPr/>
          <p:nvPr/>
        </p:nvSpPr>
        <p:spPr>
          <a:xfrm>
            <a:off x="7464743" y="4985147"/>
            <a:ext cx="6389727" cy="31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Complete video frame count</a:t>
            </a:r>
            <a:endParaRPr sz="1550" b="0" i="0" u="none" strike="noStrike" cap="none"/>
          </a:p>
        </p:txBody>
      </p:sp>
      <p:sp>
        <p:nvSpPr>
          <p:cNvPr id="118" name="Google Shape;118;p19"/>
          <p:cNvSpPr/>
          <p:nvPr/>
        </p:nvSpPr>
        <p:spPr>
          <a:xfrm>
            <a:off x="775930" y="6002536"/>
            <a:ext cx="6389608" cy="65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150"/>
              <a:buFont typeface="Roboto Slab"/>
              <a:buNone/>
            </a:pPr>
            <a:r>
              <a:rPr lang="en-US" sz="51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12:16</a:t>
            </a:r>
            <a:endParaRPr sz="5150" b="0" i="0" u="none" strike="noStrike" cap="none"/>
          </a:p>
        </p:txBody>
      </p:sp>
      <p:sp>
        <p:nvSpPr>
          <p:cNvPr id="119" name="Google Shape;119;p19"/>
          <p:cNvSpPr/>
          <p:nvPr/>
        </p:nvSpPr>
        <p:spPr>
          <a:xfrm>
            <a:off x="2723674" y="6910149"/>
            <a:ext cx="2494002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50"/>
              <a:buFont typeface="Roboto Slab"/>
              <a:buNone/>
            </a:pPr>
            <a:r>
              <a:rPr lang="en-US" sz="19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Duration</a:t>
            </a:r>
            <a:endParaRPr sz="1950" b="0" i="0" u="none" strike="noStrike" cap="none"/>
          </a:p>
        </p:txBody>
      </p:sp>
      <p:sp>
        <p:nvSpPr>
          <p:cNvPr id="120" name="Google Shape;120;p19"/>
          <p:cNvSpPr/>
          <p:nvPr/>
        </p:nvSpPr>
        <p:spPr>
          <a:xfrm>
            <a:off x="775930" y="7341513"/>
            <a:ext cx="6389608" cy="31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Video length in minutes</a:t>
            </a:r>
            <a:endParaRPr sz="1550" b="0" i="0" u="none" strike="noStrike" cap="none"/>
          </a:p>
        </p:txBody>
      </p:sp>
      <p:sp>
        <p:nvSpPr>
          <p:cNvPr id="121" name="Google Shape;121;p19"/>
          <p:cNvSpPr/>
          <p:nvPr/>
        </p:nvSpPr>
        <p:spPr>
          <a:xfrm>
            <a:off x="7464743" y="6002536"/>
            <a:ext cx="6389727" cy="65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150"/>
              <a:buFont typeface="Roboto Slab"/>
              <a:buNone/>
            </a:pPr>
            <a:r>
              <a:rPr lang="en-US" sz="51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2,163</a:t>
            </a:r>
            <a:endParaRPr sz="5150" b="0" i="0" u="none" strike="noStrike" cap="none"/>
          </a:p>
        </p:txBody>
      </p:sp>
      <p:sp>
        <p:nvSpPr>
          <p:cNvPr id="122" name="Google Shape;122;p19"/>
          <p:cNvSpPr/>
          <p:nvPr/>
        </p:nvSpPr>
        <p:spPr>
          <a:xfrm>
            <a:off x="9412605" y="6910149"/>
            <a:ext cx="2494002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50"/>
              <a:buFont typeface="Roboto Slab"/>
              <a:buNone/>
            </a:pPr>
            <a:r>
              <a:rPr lang="en-US" sz="19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Extracted</a:t>
            </a:r>
            <a:endParaRPr sz="1950" b="0" i="0" u="none" strike="noStrike" cap="none"/>
          </a:p>
        </p:txBody>
      </p:sp>
      <p:sp>
        <p:nvSpPr>
          <p:cNvPr id="123" name="Google Shape;123;p19"/>
          <p:cNvSpPr/>
          <p:nvPr/>
        </p:nvSpPr>
        <p:spPr>
          <a:xfrm>
            <a:off x="7464743" y="7341513"/>
            <a:ext cx="6389727" cy="31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Every 10th frame selected</a:t>
            </a:r>
            <a:endParaRPr sz="155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793790" y="759023"/>
            <a:ext cx="6383655" cy="5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300"/>
              <a:buFont typeface="Roboto Slab"/>
              <a:buNone/>
            </a:pPr>
            <a:r>
              <a:rPr lang="en-US" sz="33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Automated Labeling Challenges</a:t>
            </a:r>
            <a:endParaRPr sz="3300" b="0" i="0" u="none" strike="noStrike" cap="none"/>
          </a:p>
        </p:txBody>
      </p:sp>
      <p:sp>
        <p:nvSpPr>
          <p:cNvPr id="130" name="Google Shape;130;p20"/>
          <p:cNvSpPr/>
          <p:nvPr/>
        </p:nvSpPr>
        <p:spPr>
          <a:xfrm>
            <a:off x="793790" y="1715810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1650"/>
              <a:buFont typeface="Roboto Slab"/>
              <a:buNone/>
            </a:pPr>
            <a:r>
              <a:rPr lang="en-US" sz="16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Initial Approach</a:t>
            </a:r>
            <a:endParaRPr sz="1650" b="0" i="0" u="none" strike="noStrike" cap="none"/>
          </a:p>
        </p:txBody>
      </p:sp>
      <p:sp>
        <p:nvSpPr>
          <p:cNvPr id="131" name="Google Shape;131;p20"/>
          <p:cNvSpPr/>
          <p:nvPr/>
        </p:nvSpPr>
        <p:spPr>
          <a:xfrm>
            <a:off x="793790" y="2151578"/>
            <a:ext cx="6313884" cy="81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00"/>
              <a:buFont typeface="Roboto"/>
              <a:buNone/>
            </a:pPr>
            <a:r>
              <a:rPr lang="en-US" sz="13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The standard YOLO model does not include a specific class for license plates, resulting in unsuccessful automated labeling. In some cases, the model even misclassified dashboard elements as objects of interest.</a:t>
            </a:r>
            <a:endParaRPr sz="1300" b="0" i="0" u="none" strike="noStrike" cap="none"/>
          </a:p>
        </p:txBody>
      </p:sp>
      <p:sp>
        <p:nvSpPr>
          <p:cNvPr id="132" name="Google Shape;132;p20"/>
          <p:cNvSpPr/>
          <p:nvPr/>
        </p:nvSpPr>
        <p:spPr>
          <a:xfrm>
            <a:off x="8483600" y="7301800"/>
            <a:ext cx="4400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00"/>
              <a:buFont typeface="Roboto"/>
              <a:buNone/>
            </a:pPr>
            <a:r>
              <a:rPr lang="en-US" sz="13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Example of unsuccessful automated labeling attempt </a:t>
            </a:r>
            <a:endParaRPr sz="1300" b="0" i="0" u="none" strike="noStrike" cap="none"/>
          </a:p>
        </p:txBody>
      </p:sp>
      <p:pic>
        <p:nvPicPr>
          <p:cNvPr id="133" name="Google Shape;133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800" y="3614026"/>
            <a:ext cx="5941624" cy="3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 descr="preencoded.png"/>
          <p:cNvPicPr preferRelativeResize="0"/>
          <p:nvPr/>
        </p:nvPicPr>
        <p:blipFill rotWithShape="1">
          <a:blip r:embed="rId4">
            <a:alphaModFix/>
          </a:blip>
          <a:srcRect t="40119"/>
          <a:stretch/>
        </p:blipFill>
        <p:spPr>
          <a:xfrm>
            <a:off x="8483550" y="1137725"/>
            <a:ext cx="4399999" cy="28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 descr="preencoded.png"/>
          <p:cNvPicPr preferRelativeResize="0"/>
          <p:nvPr/>
        </p:nvPicPr>
        <p:blipFill rotWithShape="1">
          <a:blip r:embed="rId5">
            <a:alphaModFix/>
          </a:blip>
          <a:srcRect t="11917"/>
          <a:stretch/>
        </p:blipFill>
        <p:spPr>
          <a:xfrm>
            <a:off x="8483550" y="4387275"/>
            <a:ext cx="4400001" cy="2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793790" y="704017"/>
            <a:ext cx="5604153" cy="5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300"/>
              <a:buFont typeface="Roboto Slab"/>
              <a:buNone/>
            </a:pPr>
            <a:r>
              <a:rPr lang="en-US" sz="33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Manual Annotation Process</a:t>
            </a:r>
            <a:endParaRPr sz="3300" b="0" i="0" u="none" strike="noStrike" cap="none"/>
          </a:p>
        </p:txBody>
      </p:sp>
      <p:sp>
        <p:nvSpPr>
          <p:cNvPr id="142" name="Google Shape;142;p21"/>
          <p:cNvSpPr/>
          <p:nvPr/>
        </p:nvSpPr>
        <p:spPr>
          <a:xfrm>
            <a:off x="793790" y="1937266"/>
            <a:ext cx="3029307" cy="170021"/>
          </a:xfrm>
          <a:prstGeom prst="roundRect">
            <a:avLst>
              <a:gd name="adj" fmla="val 15009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793790" y="2362438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 Slab"/>
              <a:buNone/>
            </a:pPr>
            <a:r>
              <a:rPr lang="en-US" sz="16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Tool Selection</a:t>
            </a:r>
            <a:endParaRPr sz="1650" b="0" i="0" u="none" strike="noStrike" cap="none"/>
          </a:p>
        </p:txBody>
      </p:sp>
      <p:sp>
        <p:nvSpPr>
          <p:cNvPr id="144" name="Google Shape;144;p21"/>
          <p:cNvSpPr/>
          <p:nvPr/>
        </p:nvSpPr>
        <p:spPr>
          <a:xfrm>
            <a:off x="793790" y="2798207"/>
            <a:ext cx="3029307" cy="81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00"/>
              <a:buFont typeface="Roboto"/>
              <a:buNone/>
            </a:pPr>
            <a:r>
              <a:rPr lang="en-US" sz="13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Chose Roboflow labeling tool for its intuitive interface and compatibility with YOLO format</a:t>
            </a:r>
            <a:endParaRPr sz="1300" b="0" i="0" u="none" strike="noStrike" cap="none"/>
          </a:p>
        </p:txBody>
      </p:sp>
      <p:sp>
        <p:nvSpPr>
          <p:cNvPr id="145" name="Google Shape;145;p21"/>
          <p:cNvSpPr/>
          <p:nvPr/>
        </p:nvSpPr>
        <p:spPr>
          <a:xfrm>
            <a:off x="4078248" y="1682115"/>
            <a:ext cx="3029426" cy="170021"/>
          </a:xfrm>
          <a:prstGeom prst="roundRect">
            <a:avLst>
              <a:gd name="adj" fmla="val 15009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4078248" y="2107287"/>
            <a:ext cx="2304693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 Slab"/>
              <a:buNone/>
            </a:pPr>
            <a:r>
              <a:rPr lang="en-US" sz="16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Bounding Box Creation</a:t>
            </a:r>
            <a:endParaRPr sz="1650" b="0" i="0" u="none" strike="noStrike" cap="none"/>
          </a:p>
        </p:txBody>
      </p:sp>
      <p:sp>
        <p:nvSpPr>
          <p:cNvPr id="147" name="Google Shape;147;p21"/>
          <p:cNvSpPr/>
          <p:nvPr/>
        </p:nvSpPr>
        <p:spPr>
          <a:xfrm>
            <a:off x="4078248" y="2543056"/>
            <a:ext cx="3029426" cy="81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00"/>
              <a:buFont typeface="Roboto"/>
              <a:buNone/>
            </a:pPr>
            <a:r>
              <a:rPr lang="en-US" sz="13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Manually drew bounding boxes around each visible license plate across all 2,163 images</a:t>
            </a:r>
            <a:endParaRPr sz="1300" b="0" i="0" u="none" strike="noStrike" cap="none"/>
          </a:p>
        </p:txBody>
      </p:sp>
      <p:sp>
        <p:nvSpPr>
          <p:cNvPr id="148" name="Google Shape;148;p21"/>
          <p:cNvSpPr/>
          <p:nvPr/>
        </p:nvSpPr>
        <p:spPr>
          <a:xfrm>
            <a:off x="793790" y="4125039"/>
            <a:ext cx="3029307" cy="170021"/>
          </a:xfrm>
          <a:prstGeom prst="roundRect">
            <a:avLst>
              <a:gd name="adj" fmla="val 15009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793790" y="4550212"/>
            <a:ext cx="2504361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 Slab"/>
              <a:buNone/>
            </a:pPr>
            <a:r>
              <a:rPr lang="en-US" sz="16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Multiple Object Handling</a:t>
            </a:r>
            <a:endParaRPr sz="1650" b="0" i="0" u="none" strike="noStrike" cap="none"/>
          </a:p>
        </p:txBody>
      </p:sp>
      <p:sp>
        <p:nvSpPr>
          <p:cNvPr id="150" name="Google Shape;150;p21"/>
          <p:cNvSpPr/>
          <p:nvPr/>
        </p:nvSpPr>
        <p:spPr>
          <a:xfrm>
            <a:off x="793790" y="4985980"/>
            <a:ext cx="3029307" cy="81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00"/>
              <a:buFont typeface="Roboto"/>
              <a:buNone/>
            </a:pPr>
            <a:r>
              <a:rPr lang="en-US" sz="13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Labeled all visible license plates in each frame, with some images containing multiple plates</a:t>
            </a:r>
            <a:endParaRPr sz="1300" b="0" i="0" u="none" strike="noStrike" cap="none"/>
          </a:p>
        </p:txBody>
      </p:sp>
      <p:sp>
        <p:nvSpPr>
          <p:cNvPr id="151" name="Google Shape;151;p21"/>
          <p:cNvSpPr/>
          <p:nvPr/>
        </p:nvSpPr>
        <p:spPr>
          <a:xfrm>
            <a:off x="4078248" y="3869888"/>
            <a:ext cx="3029426" cy="170021"/>
          </a:xfrm>
          <a:prstGeom prst="roundRect">
            <a:avLst>
              <a:gd name="adj" fmla="val 15009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4078248" y="4295061"/>
            <a:ext cx="2126456" cy="26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 Slab"/>
              <a:buNone/>
            </a:pPr>
            <a:r>
              <a:rPr lang="en-US" sz="16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Quality Control</a:t>
            </a:r>
            <a:endParaRPr sz="1650" b="0" i="0" u="none" strike="noStrike" cap="none"/>
          </a:p>
        </p:txBody>
      </p:sp>
      <p:sp>
        <p:nvSpPr>
          <p:cNvPr id="153" name="Google Shape;153;p21"/>
          <p:cNvSpPr/>
          <p:nvPr/>
        </p:nvSpPr>
        <p:spPr>
          <a:xfrm>
            <a:off x="4078248" y="4730829"/>
            <a:ext cx="3029426" cy="81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00"/>
              <a:buFont typeface="Roboto"/>
              <a:buNone/>
            </a:pPr>
            <a:r>
              <a:rPr lang="en-US" sz="13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Removed poor quality or ambiguous images to develop a clean, high-quality dataset</a:t>
            </a:r>
            <a:endParaRPr sz="1300" b="0" i="0" u="none" strike="noStrike" cap="none"/>
          </a:p>
        </p:txBody>
      </p:sp>
      <p:pic>
        <p:nvPicPr>
          <p:cNvPr id="154" name="Google Shape;154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2225" y="1391888"/>
            <a:ext cx="5251799" cy="29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81875" y="4494112"/>
            <a:ext cx="5272486" cy="29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793790" y="741283"/>
            <a:ext cx="7835265" cy="63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000"/>
              <a:buFont typeface="Roboto Slab"/>
              <a:buNone/>
            </a:pPr>
            <a:r>
              <a:rPr lang="en-US" sz="40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Model Training and Comparison</a:t>
            </a:r>
            <a:endParaRPr sz="4000" b="0" i="0" u="none" strike="noStrike" cap="none"/>
          </a:p>
        </p:txBody>
      </p:sp>
      <p:pic>
        <p:nvPicPr>
          <p:cNvPr id="162" name="Google Shape;162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4051" y="1637787"/>
            <a:ext cx="9122299" cy="24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>
            <a:off x="819269" y="4377690"/>
            <a:ext cx="459224" cy="530781"/>
          </a:xfrm>
          <a:prstGeom prst="roundRect">
            <a:avLst>
              <a:gd name="adj" fmla="val 11947"/>
            </a:avLst>
          </a:prstGeom>
          <a:solidFill>
            <a:srgbClr val="4D4D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90" y="4387929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>
            <a:off x="793790" y="510230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lang="en-US" sz="20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YOLOv8 Variants</a:t>
            </a:r>
            <a:endParaRPr sz="2000" b="0" i="0" u="none" strike="noStrike" cap="none"/>
          </a:p>
        </p:txBody>
      </p:sp>
      <p:sp>
        <p:nvSpPr>
          <p:cNvPr id="166" name="Google Shape;166;p22"/>
          <p:cNvSpPr/>
          <p:nvPr/>
        </p:nvSpPr>
        <p:spPr>
          <a:xfrm>
            <a:off x="793790" y="5625227"/>
            <a:ext cx="3008590" cy="163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Tested multiple YOLOv8 model sizes including nano (n), small (s), and medium (m) configurations to determine optimal performance balance</a:t>
            </a:r>
            <a:endParaRPr sz="1600" b="0" i="0" u="none" strike="noStrike" cap="none"/>
          </a:p>
        </p:txBody>
      </p:sp>
      <p:sp>
        <p:nvSpPr>
          <p:cNvPr id="167" name="Google Shape;167;p22"/>
          <p:cNvSpPr/>
          <p:nvPr/>
        </p:nvSpPr>
        <p:spPr>
          <a:xfrm>
            <a:off x="4083010" y="4377690"/>
            <a:ext cx="459224" cy="530781"/>
          </a:xfrm>
          <a:prstGeom prst="roundRect">
            <a:avLst>
              <a:gd name="adj" fmla="val 11947"/>
            </a:avLst>
          </a:prstGeom>
          <a:solidFill>
            <a:srgbClr val="4D4D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7531" y="4387929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057531" y="510230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lang="en-US" sz="20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Performance Metrics</a:t>
            </a:r>
            <a:endParaRPr sz="2000" b="0" i="0" u="none" strike="noStrike" cap="none"/>
          </a:p>
        </p:txBody>
      </p:sp>
      <p:sp>
        <p:nvSpPr>
          <p:cNvPr id="170" name="Google Shape;170;p22"/>
          <p:cNvSpPr/>
          <p:nvPr/>
        </p:nvSpPr>
        <p:spPr>
          <a:xfrm>
            <a:off x="4057531" y="5625227"/>
            <a:ext cx="3008709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Analyzed precision, recall, and mAP scores across models to identify the best performer for license plate detection</a:t>
            </a:r>
            <a:endParaRPr sz="1600" b="0" i="0" u="none" strike="noStrike" cap="none"/>
          </a:p>
        </p:txBody>
      </p:sp>
      <p:sp>
        <p:nvSpPr>
          <p:cNvPr id="171" name="Google Shape;171;p22"/>
          <p:cNvSpPr/>
          <p:nvPr/>
        </p:nvSpPr>
        <p:spPr>
          <a:xfrm>
            <a:off x="7597259" y="4377690"/>
            <a:ext cx="459224" cy="530781"/>
          </a:xfrm>
          <a:prstGeom prst="roundRect">
            <a:avLst>
              <a:gd name="adj" fmla="val 11947"/>
            </a:avLst>
          </a:prstGeom>
          <a:solidFill>
            <a:srgbClr val="4D4D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1780" y="4387929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/>
          <p:nvPr/>
        </p:nvSpPr>
        <p:spPr>
          <a:xfrm>
            <a:off x="7571780" y="510230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lang="en-US" sz="20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YOLOv11 Comparison</a:t>
            </a:r>
            <a:endParaRPr sz="2000" b="0" i="0" u="none" strike="noStrike" cap="none"/>
          </a:p>
        </p:txBody>
      </p:sp>
      <p:sp>
        <p:nvSpPr>
          <p:cNvPr id="174" name="Google Shape;174;p22"/>
          <p:cNvSpPr/>
          <p:nvPr/>
        </p:nvSpPr>
        <p:spPr>
          <a:xfrm>
            <a:off x="7571780" y="5625227"/>
            <a:ext cx="3008590" cy="163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Evaluated newer YOLOv11 nano and medium models against YOLOv8 to assess potential improvements in detection accuracy</a:t>
            </a:r>
            <a:endParaRPr sz="1600" b="0" i="0" u="none" strike="noStrike" cap="none"/>
          </a:p>
        </p:txBody>
      </p:sp>
      <p:sp>
        <p:nvSpPr>
          <p:cNvPr id="175" name="Google Shape;175;p22"/>
          <p:cNvSpPr/>
          <p:nvPr/>
        </p:nvSpPr>
        <p:spPr>
          <a:xfrm>
            <a:off x="10861000" y="4377690"/>
            <a:ext cx="459224" cy="530781"/>
          </a:xfrm>
          <a:prstGeom prst="roundRect">
            <a:avLst>
              <a:gd name="adj" fmla="val 11947"/>
            </a:avLst>
          </a:prstGeom>
          <a:solidFill>
            <a:srgbClr val="4D4D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5521" y="4387929"/>
            <a:ext cx="510302" cy="51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10835521" y="510230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00"/>
              <a:buFont typeface="Roboto Slab"/>
              <a:buNone/>
            </a:pPr>
            <a:r>
              <a:rPr lang="en-US" sz="20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Training Efficiency</a:t>
            </a:r>
            <a:endParaRPr sz="2000" b="0" i="0" u="none" strike="noStrike" cap="none"/>
          </a:p>
        </p:txBody>
      </p:sp>
      <p:sp>
        <p:nvSpPr>
          <p:cNvPr id="178" name="Google Shape;178;p22"/>
          <p:cNvSpPr/>
          <p:nvPr/>
        </p:nvSpPr>
        <p:spPr>
          <a:xfrm>
            <a:off x="10835521" y="5625227"/>
            <a:ext cx="3008709" cy="98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00"/>
              <a:buFont typeface="Roboto"/>
              <a:buNone/>
            </a:pPr>
            <a:r>
              <a:rPr lang="en-US" sz="16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Considered training time and computational requirements alongside detection performance</a:t>
            </a:r>
            <a:endParaRPr sz="160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777954" y="611267"/>
            <a:ext cx="8265438" cy="62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900"/>
              <a:buFont typeface="Roboto Slab"/>
              <a:buNone/>
            </a:pPr>
            <a:r>
              <a:rPr lang="en-US" sz="39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Detection Performance by Distance</a:t>
            </a:r>
            <a:endParaRPr sz="3900" b="0" i="0" u="none" strike="noStrike" cap="none"/>
          </a:p>
        </p:txBody>
      </p:sp>
      <p:sp>
        <p:nvSpPr>
          <p:cNvPr id="185" name="Google Shape;185;p23"/>
          <p:cNvSpPr/>
          <p:nvPr/>
        </p:nvSpPr>
        <p:spPr>
          <a:xfrm>
            <a:off x="777954" y="1636514"/>
            <a:ext cx="13074491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At 5ft away, this model was able to successfully identify a license plate with a confidence score of 91%.</a:t>
            </a:r>
            <a:endParaRPr sz="1550" b="0" i="0" u="none" strike="noStrike" cap="none"/>
          </a:p>
        </p:txBody>
      </p:sp>
      <p:pic>
        <p:nvPicPr>
          <p:cNvPr id="186" name="Google Shape;186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54" y="2406610"/>
            <a:ext cx="6293168" cy="510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/>
          <p:nvPr/>
        </p:nvSpPr>
        <p:spPr>
          <a:xfrm>
            <a:off x="7566898" y="2381607"/>
            <a:ext cx="3121343" cy="37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350"/>
              <a:buFont typeface="Roboto Slab"/>
              <a:buNone/>
            </a:pPr>
            <a:r>
              <a:rPr lang="en-US" sz="23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Confidence Threshold</a:t>
            </a:r>
            <a:endParaRPr sz="2350" b="0" i="0" u="none" strike="noStrike" cap="none"/>
          </a:p>
        </p:txBody>
      </p:sp>
      <p:sp>
        <p:nvSpPr>
          <p:cNvPr id="188" name="Google Shape;188;p23"/>
          <p:cNvSpPr/>
          <p:nvPr/>
        </p:nvSpPr>
        <p:spPr>
          <a:xfrm>
            <a:off x="7566898" y="2956798"/>
            <a:ext cx="62931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Appropriate confidence threshold were applied to balance between detecting all license plates and minimizing false positives.</a:t>
            </a:r>
            <a:endParaRPr sz="1550" b="0" i="0" u="none" strike="noStrike" cap="none"/>
          </a:p>
        </p:txBody>
      </p:sp>
      <p:sp>
        <p:nvSpPr>
          <p:cNvPr id="189" name="Google Shape;189;p23"/>
          <p:cNvSpPr/>
          <p:nvPr/>
        </p:nvSpPr>
        <p:spPr>
          <a:xfrm>
            <a:off x="7566898" y="3921919"/>
            <a:ext cx="6293168" cy="66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150"/>
              <a:buFont typeface="Roboto Slab"/>
              <a:buNone/>
            </a:pPr>
            <a:r>
              <a:rPr lang="en-US" sz="51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83%</a:t>
            </a:r>
            <a:endParaRPr sz="5150" b="0" i="0" u="none" strike="noStrike" cap="none"/>
          </a:p>
        </p:txBody>
      </p:sp>
      <p:sp>
        <p:nvSpPr>
          <p:cNvPr id="190" name="Google Shape;190;p23"/>
          <p:cNvSpPr/>
          <p:nvPr/>
        </p:nvSpPr>
        <p:spPr>
          <a:xfrm>
            <a:off x="9463087" y="4832152"/>
            <a:ext cx="2500789" cy="31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50"/>
              <a:buFont typeface="Roboto Slab"/>
              <a:buNone/>
            </a:pPr>
            <a:r>
              <a:rPr lang="en-US" sz="19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Precision Rate</a:t>
            </a:r>
            <a:endParaRPr sz="1950" b="0" i="0" u="none" strike="noStrike" cap="none"/>
          </a:p>
        </p:txBody>
      </p:sp>
      <p:sp>
        <p:nvSpPr>
          <p:cNvPr id="191" name="Google Shape;191;p23"/>
          <p:cNvSpPr/>
          <p:nvPr/>
        </p:nvSpPr>
        <p:spPr>
          <a:xfrm>
            <a:off x="7566898" y="5844897"/>
            <a:ext cx="6293168" cy="66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150"/>
              <a:buFont typeface="Roboto Slab"/>
              <a:buNone/>
            </a:pPr>
            <a:r>
              <a:rPr lang="en-US" sz="51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72%</a:t>
            </a:r>
            <a:endParaRPr sz="5150" b="0" i="0" u="none" strike="noStrike" cap="none"/>
          </a:p>
        </p:txBody>
      </p:sp>
      <p:sp>
        <p:nvSpPr>
          <p:cNvPr id="192" name="Google Shape;192;p23"/>
          <p:cNvSpPr/>
          <p:nvPr/>
        </p:nvSpPr>
        <p:spPr>
          <a:xfrm>
            <a:off x="9463087" y="6755130"/>
            <a:ext cx="2500789" cy="31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50"/>
              <a:buFont typeface="Roboto Slab"/>
              <a:buNone/>
            </a:pPr>
            <a:r>
              <a:rPr lang="en-US" sz="19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Recall</a:t>
            </a:r>
            <a:endParaRPr sz="1950" b="0" i="0" u="none" strike="noStrike" cap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793790" y="1004054"/>
            <a:ext cx="905613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Close Range Performance (10-15ft)</a:t>
            </a:r>
            <a:endParaRPr sz="4450" b="0" i="0" u="none" strike="noStrike" cap="none"/>
          </a:p>
        </p:txBody>
      </p:sp>
      <p:sp>
        <p:nvSpPr>
          <p:cNvPr id="199" name="Google Shape;199;p24"/>
          <p:cNvSpPr/>
          <p:nvPr/>
        </p:nvSpPr>
        <p:spPr>
          <a:xfrm>
            <a:off x="793790" y="216646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Ideal for parking enforcement, drive-through security</a:t>
            </a:r>
            <a:endParaRPr sz="1750" b="0" i="0" u="none" strike="noStrike" cap="none"/>
          </a:p>
        </p:txBody>
      </p:sp>
      <p:sp>
        <p:nvSpPr>
          <p:cNvPr id="200" name="Google Shape;200;p24"/>
          <p:cNvSpPr/>
          <p:nvPr/>
        </p:nvSpPr>
        <p:spPr>
          <a:xfrm>
            <a:off x="793790" y="60773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10 Feet </a:t>
            </a:r>
            <a:r>
              <a:rPr lang="en-US" sz="22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(</a:t>
            </a:r>
            <a:r>
              <a:rPr lang="en-US" sz="22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61%)</a:t>
            </a:r>
            <a:endParaRPr sz="2200" b="0" i="0" u="none" strike="noStrike" cap="none"/>
          </a:p>
        </p:txBody>
      </p:sp>
      <p:sp>
        <p:nvSpPr>
          <p:cNvPr id="201" name="Google Shape;201;p24"/>
          <p:cNvSpPr/>
          <p:nvPr/>
        </p:nvSpPr>
        <p:spPr>
          <a:xfrm>
            <a:off x="793790" y="665845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Exceptional detection, very high confidence</a:t>
            </a:r>
            <a:endParaRPr sz="1750" b="0" i="0" u="none" strike="noStrike" cap="none"/>
          </a:p>
        </p:txBody>
      </p:sp>
      <p:sp>
        <p:nvSpPr>
          <p:cNvPr id="202" name="Google Shape;202;p24"/>
          <p:cNvSpPr/>
          <p:nvPr/>
        </p:nvSpPr>
        <p:spPr>
          <a:xfrm>
            <a:off x="7599521" y="60773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15 Feet </a:t>
            </a:r>
            <a:r>
              <a:rPr lang="en-US" sz="2200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(</a:t>
            </a:r>
            <a:r>
              <a:rPr lang="en-US" sz="22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84%)</a:t>
            </a:r>
            <a:endParaRPr sz="2200" b="0" i="0" u="none" strike="noStrike" cap="none"/>
          </a:p>
        </p:txBody>
      </p:sp>
      <p:sp>
        <p:nvSpPr>
          <p:cNvPr id="203" name="Google Shape;203;p24"/>
          <p:cNvSpPr/>
          <p:nvPr/>
        </p:nvSpPr>
        <p:spPr>
          <a:xfrm>
            <a:off x="7599521" y="665845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Strong performance, slight confidence decrease</a:t>
            </a:r>
            <a:endParaRPr sz="1750" b="0" i="0" u="none" strike="noStrike" cap="none"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l="20928" t="18060" r="1268" b="45963"/>
          <a:stretch/>
        </p:blipFill>
        <p:spPr>
          <a:xfrm>
            <a:off x="7599525" y="2509512"/>
            <a:ext cx="4424174" cy="32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4">
            <a:alphaModFix/>
          </a:blip>
          <a:srcRect l="21593" t="12639" r="1889" b="34276"/>
          <a:stretch/>
        </p:blipFill>
        <p:spPr>
          <a:xfrm>
            <a:off x="793800" y="2580350"/>
            <a:ext cx="4354075" cy="32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Macintosh PowerPoint</Application>
  <PresentationFormat>Custom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Roboto Slab</vt:lpstr>
      <vt:lpstr>Calibri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McBride, Dominique J</cp:lastModifiedBy>
  <cp:revision>1</cp:revision>
  <dcterms:modified xsi:type="dcterms:W3CDTF">2025-05-02T20:10:19Z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6de1d5b-8b4b-4e4e-a8a1-d2976158103f_Enabled">
    <vt:lpwstr>true</vt:lpwstr>
  </property>
  <property fmtid="{D5CDD505-2E9C-101B-9397-08002B2CF9AE}" pid="3" name="MSIP_Label_a6de1d5b-8b4b-4e4e-a8a1-d2976158103f_SetDate">
    <vt:lpwstr>2025-05-02T20:10:08Z</vt:lpwstr>
  </property>
  <property fmtid="{D5CDD505-2E9C-101B-9397-08002B2CF9AE}" pid="4" name="MSIP_Label_a6de1d5b-8b4b-4e4e-a8a1-d2976158103f_Method">
    <vt:lpwstr>Standard</vt:lpwstr>
  </property>
  <property fmtid="{D5CDD505-2E9C-101B-9397-08002B2CF9AE}" pid="5" name="MSIP_Label_a6de1d5b-8b4b-4e4e-a8a1-d2976158103f_Name">
    <vt:lpwstr>defa4170-0d19-0005-0004-bc88714345d2</vt:lpwstr>
  </property>
  <property fmtid="{D5CDD505-2E9C-101B-9397-08002B2CF9AE}" pid="6" name="MSIP_Label_a6de1d5b-8b4b-4e4e-a8a1-d2976158103f_SiteId">
    <vt:lpwstr>ecd4c5d9-c2fe-4522-afd1-f0d20755d9d7</vt:lpwstr>
  </property>
  <property fmtid="{D5CDD505-2E9C-101B-9397-08002B2CF9AE}" pid="7" name="MSIP_Label_a6de1d5b-8b4b-4e4e-a8a1-d2976158103f_ActionId">
    <vt:lpwstr>3c3db0b4-e748-4c73-87bc-fec9617945e4</vt:lpwstr>
  </property>
  <property fmtid="{D5CDD505-2E9C-101B-9397-08002B2CF9AE}" pid="8" name="MSIP_Label_a6de1d5b-8b4b-4e4e-a8a1-d2976158103f_ContentBits">
    <vt:lpwstr>0</vt:lpwstr>
  </property>
  <property fmtid="{D5CDD505-2E9C-101B-9397-08002B2CF9AE}" pid="9" name="MSIP_Label_a6de1d5b-8b4b-4e4e-a8a1-d2976158103f_Tag">
    <vt:lpwstr>50, 3, 0, 1</vt:lpwstr>
  </property>
</Properties>
</file>